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69" r:id="rId5"/>
    <p:sldId id="264" r:id="rId6"/>
    <p:sldId id="275" r:id="rId7"/>
    <p:sldId id="278" r:id="rId8"/>
    <p:sldId id="282" r:id="rId9"/>
    <p:sldId id="283" r:id="rId10"/>
    <p:sldId id="277" r:id="rId11"/>
    <p:sldId id="276" r:id="rId12"/>
  </p:sldIdLst>
  <p:sldSz cx="9144000" cy="6858000" type="screen4x3"/>
  <p:notesSz cx="6858000" cy="91440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6">
          <p15:clr>
            <a:srgbClr val="A4A3A4"/>
          </p15:clr>
        </p15:guide>
        <p15:guide id="2" orient="horz" pos="1294">
          <p15:clr>
            <a:srgbClr val="A4A3A4"/>
          </p15:clr>
        </p15:guide>
        <p15:guide id="3" orient="horz" pos="3745">
          <p15:clr>
            <a:srgbClr val="A4A3A4"/>
          </p15:clr>
        </p15:guide>
        <p15:guide id="4" orient="horz" pos="3980">
          <p15:clr>
            <a:srgbClr val="A4A3A4"/>
          </p15:clr>
        </p15:guide>
        <p15:guide id="5" orient="horz" pos="1052">
          <p15:clr>
            <a:srgbClr val="A4A3A4"/>
          </p15:clr>
        </p15:guide>
        <p15:guide id="6" orient="horz" pos="1741">
          <p15:clr>
            <a:srgbClr val="A4A3A4"/>
          </p15:clr>
        </p15:guide>
        <p15:guide id="7" orient="horz" pos="4183">
          <p15:clr>
            <a:srgbClr val="A4A3A4"/>
          </p15:clr>
        </p15:guide>
        <p15:guide id="8" orient="horz" pos="566">
          <p15:clr>
            <a:srgbClr val="A4A3A4"/>
          </p15:clr>
        </p15:guide>
        <p15:guide id="9" orient="horz" pos="2808">
          <p15:clr>
            <a:srgbClr val="A4A3A4"/>
          </p15:clr>
        </p15:guide>
        <p15:guide id="10" pos="2880">
          <p15:clr>
            <a:srgbClr val="A4A3A4"/>
          </p15:clr>
        </p15:guide>
        <p15:guide id="11" pos="363">
          <p15:clr>
            <a:srgbClr val="A4A3A4"/>
          </p15:clr>
        </p15:guide>
        <p15:guide id="12" pos="5396">
          <p15:clr>
            <a:srgbClr val="A4A3A4"/>
          </p15:clr>
        </p15:guide>
        <p15:guide id="13" pos="282">
          <p15:clr>
            <a:srgbClr val="A4A3A4"/>
          </p15:clr>
        </p15:guide>
        <p15:guide id="14" pos="3784">
          <p15:clr>
            <a:srgbClr val="A4A3A4"/>
          </p15:clr>
        </p15:guide>
        <p15:guide id="15" pos="3736">
          <p15:clr>
            <a:srgbClr val="A4A3A4"/>
          </p15:clr>
        </p15:guide>
        <p15:guide id="16" pos="2179">
          <p15:clr>
            <a:srgbClr val="A4A3A4"/>
          </p15:clr>
        </p15:guide>
        <p15:guide id="17" pos="5464">
          <p15:clr>
            <a:srgbClr val="A4A3A4"/>
          </p15:clr>
        </p15:guide>
        <p15:guide id="18" pos="386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者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1E32"/>
    <a:srgbClr val="FFFFFF"/>
    <a:srgbClr val="C75B12"/>
    <a:srgbClr val="E17000"/>
    <a:srgbClr val="5B8F22"/>
    <a:srgbClr val="D2C295"/>
    <a:srgbClr val="A79E70"/>
    <a:srgbClr val="4D4F53"/>
    <a:srgbClr val="0099CC"/>
    <a:srgbClr val="69BE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 snapToObjects="1" showGuides="1">
      <p:cViewPr varScale="1">
        <p:scale>
          <a:sx n="83" d="100"/>
          <a:sy n="83" d="100"/>
        </p:scale>
        <p:origin x="876" y="78"/>
      </p:cViewPr>
      <p:guideLst>
        <p:guide orient="horz" pos="326"/>
        <p:guide orient="horz" pos="1294"/>
        <p:guide orient="horz" pos="3745"/>
        <p:guide orient="horz" pos="3980"/>
        <p:guide orient="horz" pos="1052"/>
        <p:guide orient="horz" pos="1741"/>
        <p:guide orient="horz" pos="4183"/>
        <p:guide orient="horz" pos="566"/>
        <p:guide orient="horz" pos="2808"/>
        <p:guide pos="2880"/>
        <p:guide pos="363"/>
        <p:guide pos="5396"/>
        <p:guide pos="282"/>
        <p:guide pos="3784"/>
        <p:guide pos="3736"/>
        <p:guide pos="2179"/>
        <p:guide pos="5464"/>
        <p:guide pos="386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85" d="100"/>
          <a:sy n="85" d="100"/>
        </p:scale>
        <p:origin x="-3138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EBF33E-D9A7-42CC-B598-9AD8356CBB5A}" type="datetimeFigureOut">
              <a:rPr lang="en-US" smtClean="0"/>
              <a:pPr/>
              <a:t>5/21/2020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EAAB5D-0CC4-45A8-B4B6-0B8B738A4E3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58700-9FA2-48CE-AC88-D71D45EB490A}" type="datetimeFigureOut">
              <a:rPr lang="en-US" smtClean="0"/>
              <a:pPr/>
              <a:t>5/20/2020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BC4E5-2BC1-4F43-85DD-A1B8F74CB7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0042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113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93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891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741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289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299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434" y="6196867"/>
            <a:ext cx="2275566" cy="6611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0195"/>
            <a:ext cx="1973584" cy="7178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7213" y="536575"/>
            <a:ext cx="8008937" cy="2246313"/>
          </a:xfrm>
        </p:spPr>
        <p:txBody>
          <a:bodyPr anchor="b" anchorCtr="0">
            <a:noAutofit/>
          </a:bodyPr>
          <a:lstStyle>
            <a:lvl1pPr>
              <a:defRPr sz="43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7213" y="3646170"/>
            <a:ext cx="7989887" cy="2187702"/>
          </a:xfrm>
        </p:spPr>
        <p:txBody>
          <a:bodyPr>
            <a:noAutofit/>
          </a:bodyPr>
          <a:lstStyle>
            <a:lvl1pPr marL="0" indent="0" algn="l">
              <a:lnSpc>
                <a:spcPct val="110000"/>
              </a:lnSpc>
              <a:buNone/>
              <a:defRPr sz="16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CA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557213" y="2755011"/>
            <a:ext cx="8008937" cy="63588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42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CA" dirty="0"/>
              <a:t>Click to edit Master subtitle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500"/>
            <a:ext cx="9158400" cy="68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51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2527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" y="934933"/>
            <a:ext cx="8685251" cy="20269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" y="1243584"/>
            <a:ext cx="8108950" cy="5065522"/>
          </a:xfrm>
        </p:spPr>
        <p:txBody>
          <a:bodyPr/>
          <a:lstStyle>
            <a:lvl1pPr>
              <a:buClr>
                <a:srgbClr val="981E32"/>
              </a:buClr>
              <a:defRPr/>
            </a:lvl1pPr>
            <a:lvl2pPr>
              <a:buClr>
                <a:srgbClr val="981E32"/>
              </a:buClr>
              <a:buSzPct val="120000"/>
              <a:defRPr/>
            </a:lvl2pPr>
            <a:lvl3pPr>
              <a:buClr>
                <a:srgbClr val="981E32"/>
              </a:buClr>
              <a:buSzPct val="120000"/>
              <a:defRPr b="0"/>
            </a:lvl3pPr>
            <a:lvl4pPr>
              <a:buClr>
                <a:srgbClr val="981E32"/>
              </a:buClr>
              <a:buSzPct val="120000"/>
              <a:defRPr/>
            </a:lvl4pPr>
            <a:lvl5pPr>
              <a:buClr>
                <a:srgbClr val="981E32"/>
              </a:buClr>
              <a:buSzPct val="120000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2527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" y="934933"/>
            <a:ext cx="8685251" cy="20269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" y="1243584"/>
            <a:ext cx="3886200" cy="5065522"/>
          </a:xfrm>
        </p:spPr>
        <p:txBody>
          <a:bodyPr/>
          <a:lstStyle>
            <a:lvl1pPr>
              <a:buClr>
                <a:srgbClr val="981E32"/>
              </a:buClr>
              <a:defRPr/>
            </a:lvl1pPr>
            <a:lvl2pPr>
              <a:buClr>
                <a:srgbClr val="981E32"/>
              </a:buClr>
              <a:buSzPct val="120000"/>
              <a:defRPr/>
            </a:lvl2pPr>
            <a:lvl3pPr>
              <a:buClr>
                <a:srgbClr val="981E32"/>
              </a:buClr>
              <a:buSzPct val="120000"/>
              <a:defRPr/>
            </a:lvl3pPr>
            <a:lvl4pPr>
              <a:buClr>
                <a:srgbClr val="981E32"/>
              </a:buClr>
              <a:buSzPct val="120000"/>
              <a:defRPr/>
            </a:lvl4pPr>
            <a:lvl5pPr>
              <a:buClr>
                <a:srgbClr val="981E32"/>
              </a:buClr>
              <a:buSzPct val="120000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11" name="Content Placeholder 15"/>
          <p:cNvSpPr>
            <a:spLocks noGrp="1"/>
          </p:cNvSpPr>
          <p:nvPr>
            <p:ph sz="quarter" idx="15"/>
          </p:nvPr>
        </p:nvSpPr>
        <p:spPr>
          <a:xfrm>
            <a:off x="4648200" y="1252729"/>
            <a:ext cx="3886200" cy="5065522"/>
          </a:xfrm>
        </p:spPr>
        <p:txBody>
          <a:bodyPr/>
          <a:lstStyle>
            <a:lvl1pPr>
              <a:buClr>
                <a:srgbClr val="981E32"/>
              </a:buClr>
              <a:defRPr/>
            </a:lvl1pPr>
            <a:lvl2pPr>
              <a:buClr>
                <a:srgbClr val="981E32"/>
              </a:buClr>
              <a:buSzPct val="120000"/>
              <a:defRPr/>
            </a:lvl2pPr>
            <a:lvl3pPr>
              <a:buClr>
                <a:srgbClr val="981E32"/>
              </a:buClr>
              <a:buSzPct val="120000"/>
              <a:defRPr/>
            </a:lvl3pPr>
            <a:lvl4pPr>
              <a:buClr>
                <a:srgbClr val="981E32"/>
              </a:buClr>
              <a:buSzPct val="120000"/>
              <a:defRPr/>
            </a:lvl4pPr>
            <a:lvl5pPr>
              <a:buClr>
                <a:srgbClr val="981E32"/>
              </a:buClr>
              <a:buSzPct val="120000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2527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" y="934933"/>
            <a:ext cx="8685251" cy="20269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3646488" y="1252728"/>
            <a:ext cx="2442340" cy="2481072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CA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3646488" y="3886200"/>
            <a:ext cx="2442340" cy="243205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CA" dirty="0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6242954" y="1243584"/>
            <a:ext cx="2442340" cy="5065522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457200" y="1243584"/>
            <a:ext cx="3013075" cy="5065522"/>
          </a:xfrm>
        </p:spPr>
        <p:txBody>
          <a:bodyPr/>
          <a:lstStyle>
            <a:lvl2pPr>
              <a:buSzPct val="120000"/>
              <a:defRPr/>
            </a:lvl2pPr>
            <a:lvl3pPr>
              <a:buSzPct val="120000"/>
              <a:defRPr/>
            </a:lvl3pPr>
            <a:lvl4pPr>
              <a:buSzPct val="120000"/>
              <a:defRPr/>
            </a:lvl4pPr>
            <a:lvl5pPr>
              <a:buSzPct val="120000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69646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Chart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2527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" y="934933"/>
            <a:ext cx="8685251" cy="20269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5"/>
          </p:nvPr>
        </p:nvSpPr>
        <p:spPr>
          <a:xfrm>
            <a:off x="6007100" y="1243584"/>
            <a:ext cx="2667000" cy="506552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xfrm>
            <a:off x="457200" y="1243584"/>
            <a:ext cx="5484812" cy="5065522"/>
          </a:xfrm>
        </p:spPr>
        <p:txBody>
          <a:bodyPr/>
          <a:lstStyle>
            <a:lvl2pPr>
              <a:buSzPct val="120000"/>
              <a:defRPr/>
            </a:lvl2pPr>
            <a:lvl3pPr>
              <a:buSzPct val="120000"/>
              <a:defRPr/>
            </a:lvl3pPr>
            <a:lvl4pPr>
              <a:buSzPct val="120000"/>
              <a:defRPr/>
            </a:lvl4pPr>
            <a:lvl5pPr>
              <a:buSzPct val="120000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95472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 lIns="432000"/>
          <a:lstStyle>
            <a:lvl1pPr>
              <a:defRPr b="1" baseline="0">
                <a:solidFill>
                  <a:srgbClr val="FF0000"/>
                </a:solidFill>
              </a:defRPr>
            </a:lvl1pPr>
          </a:lstStyle>
          <a:p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r>
              <a:rPr lang="en-CA" dirty="0"/>
              <a:t>***INSTRUCTIONS ON HOW TO APPLY IMAGE MASKING TO SLIDE LAYOUT***</a:t>
            </a:r>
            <a:br>
              <a:rPr lang="en-CA" dirty="0"/>
            </a:br>
            <a:r>
              <a:rPr lang="en-CA" dirty="0"/>
              <a:t>STEP 1: Click icon to insert image</a:t>
            </a:r>
            <a:br>
              <a:rPr lang="en-CA" dirty="0"/>
            </a:br>
            <a:r>
              <a:rPr lang="en-CA" dirty="0"/>
              <a:t>STEP 2: Once image is inserted, right-click image, and choose ‘Send to Back’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7691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1822" y="129091"/>
            <a:ext cx="8103570" cy="75303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43584"/>
            <a:ext cx="8109919" cy="5029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66150" y="6318251"/>
            <a:ext cx="318932" cy="539750"/>
          </a:xfrm>
          <a:prstGeom prst="rect">
            <a:avLst/>
          </a:prstGeom>
        </p:spPr>
        <p:txBody>
          <a:bodyPr vert="horz" lIns="72000" tIns="57600" rIns="72000" bIns="45720" rtlCol="0" anchor="ctr"/>
          <a:lstStyle>
            <a:lvl1pPr algn="l">
              <a:defRPr sz="11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3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0" r:id="rId2"/>
    <p:sldLayoutId id="2147483674" r:id="rId3"/>
    <p:sldLayoutId id="2147483671" r:id="rId4"/>
    <p:sldLayoutId id="2147483672" r:id="rId5"/>
    <p:sldLayoutId id="2147483673" r:id="rId6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chemeClr val="bg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300"/>
        </a:spcAft>
        <a:buClr>
          <a:schemeClr val="tx1"/>
        </a:buClr>
        <a:buFont typeface="Arial" pitchFamily="34" charset="0"/>
        <a:buNone/>
        <a:defRPr sz="2400" b="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23838" algn="l" defTabSz="914400" rtl="0" eaLnBrk="1" latinLnBrk="0" hangingPunct="1">
        <a:lnSpc>
          <a:spcPct val="120000"/>
        </a:lnSpc>
        <a:spcBef>
          <a:spcPts val="0"/>
        </a:spcBef>
        <a:spcAft>
          <a:spcPts val="0"/>
        </a:spcAft>
        <a:buClr>
          <a:schemeClr val="bg2"/>
        </a:buClr>
        <a:buSzPct val="120000"/>
        <a:buFont typeface="Arial" pitchFamily="34" charset="0"/>
        <a:buChar char="•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690563" indent="-233363" algn="l" defTabSz="914400" rtl="0" eaLnBrk="1" latinLnBrk="0" hangingPunct="1">
        <a:lnSpc>
          <a:spcPct val="120000"/>
        </a:lnSpc>
        <a:spcBef>
          <a:spcPts val="0"/>
        </a:spcBef>
        <a:buClr>
          <a:schemeClr val="bg2"/>
        </a:buClr>
        <a:buSzPct val="120000"/>
        <a:buFont typeface="Arial" pitchFamily="34" charset="0"/>
        <a:buChar char="-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14400" indent="-223838" algn="l" defTabSz="914400" rtl="0" eaLnBrk="1" latinLnBrk="0" hangingPunct="1">
        <a:lnSpc>
          <a:spcPct val="120000"/>
        </a:lnSpc>
        <a:spcBef>
          <a:spcPts val="0"/>
        </a:spcBef>
        <a:buClr>
          <a:schemeClr val="bg2"/>
        </a:buClr>
        <a:buSzPct val="120000"/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147763" indent="-233363" algn="l" defTabSz="914400" rtl="0" eaLnBrk="1" latinLnBrk="0" hangingPunct="1">
        <a:lnSpc>
          <a:spcPct val="120000"/>
        </a:lnSpc>
        <a:spcBef>
          <a:spcPts val="0"/>
        </a:spcBef>
        <a:buClr>
          <a:schemeClr val="bg2"/>
        </a:buClr>
        <a:buSzPct val="120000"/>
        <a:buFont typeface="Arial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gi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gif"/><Relationship Id="rId4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image" Target="../media/image18.gi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gif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Questions regarding WPG</a:t>
            </a:r>
            <a:endParaRPr lang="en-CA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Nan Wang, May 20</a:t>
            </a:r>
            <a:r>
              <a:rPr lang="en-CA" baseline="30000" dirty="0"/>
              <a:t>th</a:t>
            </a:r>
            <a:r>
              <a:rPr lang="en-CA" dirty="0"/>
              <a:t> 2020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Temporal simulation</a:t>
            </a:r>
          </a:p>
          <a:p>
            <a:endParaRPr lang="en-CA" dirty="0"/>
          </a:p>
        </p:txBody>
      </p:sp>
      <p:sp>
        <p:nvSpPr>
          <p:cNvPr id="3" name="TextBox 2"/>
          <p:cNvSpPr txBox="1"/>
          <p:nvPr/>
        </p:nvSpPr>
        <p:spPr>
          <a:xfrm>
            <a:off x="3724102" y="6658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776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Schematics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2BF73AD-FE28-4F98-8884-CD17A440E31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/>
          <a:stretch/>
        </p:blipFill>
        <p:spPr>
          <a:xfrm>
            <a:off x="616049" y="1410292"/>
            <a:ext cx="7911901" cy="3237908"/>
          </a:xfr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FC5846A-A387-4C2B-BAA8-562340591D23}"/>
              </a:ext>
            </a:extLst>
          </p:cNvPr>
          <p:cNvSpPr txBox="1"/>
          <p:nvPr/>
        </p:nvSpPr>
        <p:spPr>
          <a:xfrm>
            <a:off x="451822" y="4648200"/>
            <a:ext cx="81746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Crystal: </a:t>
            </a:r>
          </a:p>
          <a:p>
            <a:r>
              <a:rPr lang="en-US" altLang="zh-CN" dirty="0"/>
              <a:t>	initialized through </a:t>
            </a:r>
            <a:r>
              <a:rPr lang="en-US" altLang="zh-CN" dirty="0" err="1"/>
              <a:t>SRWLOptCryst</a:t>
            </a:r>
            <a:r>
              <a:rPr lang="en-US" altLang="zh-CN" dirty="0"/>
              <a:t>() using Si 111 with 5 deg </a:t>
            </a:r>
            <a:r>
              <a:rPr lang="en-US" altLang="zh-CN" dirty="0" err="1"/>
              <a:t>miscut</a:t>
            </a:r>
            <a:r>
              <a:rPr lang="en-US" altLang="zh-CN" dirty="0"/>
              <a:t>, 	orientation calculated using </a:t>
            </a:r>
            <a:r>
              <a:rPr lang="en-US" altLang="zh-CN" dirty="0" err="1"/>
              <a:t>find_orient</a:t>
            </a:r>
            <a:r>
              <a:rPr lang="en-US" altLang="zh-CN" dirty="0"/>
              <a:t>().</a:t>
            </a:r>
          </a:p>
          <a:p>
            <a:r>
              <a:rPr lang="en-US" altLang="zh-CN" dirty="0"/>
              <a:t>Lens:</a:t>
            </a:r>
          </a:p>
          <a:p>
            <a:r>
              <a:rPr lang="en-US" altLang="zh-CN" dirty="0"/>
              <a:t>	constructed as 2D thickness profile (PMMA) assuming perfect lens,</a:t>
            </a:r>
          </a:p>
          <a:p>
            <a:r>
              <a:rPr lang="en-US" altLang="zh-CN" dirty="0"/>
              <a:t>	then converted to OPD and amplitude transmission.</a:t>
            </a:r>
          </a:p>
          <a:p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24F0FD6-AED5-497D-9753-0F08045DBDC5}"/>
              </a:ext>
            </a:extLst>
          </p:cNvPr>
          <p:cNvSpPr txBox="1"/>
          <p:nvPr/>
        </p:nvSpPr>
        <p:spPr>
          <a:xfrm>
            <a:off x="2743200" y="254773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Drift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E699948-F448-490A-8508-B1273F57B7C9}"/>
              </a:ext>
            </a:extLst>
          </p:cNvPr>
          <p:cNvSpPr txBox="1"/>
          <p:nvPr/>
        </p:nvSpPr>
        <p:spPr>
          <a:xfrm>
            <a:off x="4114800" y="2547733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Drift to multiple slices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245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Sampling parameters</a:t>
            </a:r>
          </a:p>
        </p:txBody>
      </p:sp>
      <p:sp>
        <p:nvSpPr>
          <p:cNvPr id="30" name="Content Placeholder 29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Incident beam:</a:t>
            </a:r>
          </a:p>
          <a:p>
            <a:pPr lvl="1"/>
            <a:r>
              <a:rPr lang="en-US" dirty="0"/>
              <a:t>wfr0 = </a:t>
            </a:r>
            <a:r>
              <a:rPr lang="en-US" dirty="0" err="1"/>
              <a:t>build_gauss_wavefront</a:t>
            </a:r>
            <a:r>
              <a:rPr lang="en-US" dirty="0"/>
              <a:t>(</a:t>
            </a:r>
          </a:p>
          <a:p>
            <a:pPr marL="457200" lvl="2" indent="0">
              <a:buNone/>
            </a:pPr>
            <a:r>
              <a:rPr lang="en-US" dirty="0"/>
              <a:t>	</a:t>
            </a:r>
            <a:r>
              <a:rPr lang="en-US" sz="2200" dirty="0" err="1"/>
              <a:t>npoints</a:t>
            </a:r>
            <a:r>
              <a:rPr lang="en-US" sz="2200" dirty="0"/>
              <a:t>, </a:t>
            </a:r>
            <a:r>
              <a:rPr lang="en-US" sz="2200" dirty="0" err="1"/>
              <a:t>npoints</a:t>
            </a:r>
            <a:r>
              <a:rPr lang="en-US" sz="2200" dirty="0"/>
              <a:t>, </a:t>
            </a:r>
            <a:r>
              <a:rPr lang="en-US" sz="2200" dirty="0" err="1"/>
              <a:t>nz</a:t>
            </a:r>
            <a:r>
              <a:rPr lang="en-US" sz="2200" dirty="0"/>
              <a:t>, </a:t>
            </a:r>
            <a:r>
              <a:rPr lang="en-US" sz="2200" dirty="0" err="1"/>
              <a:t>ekev</a:t>
            </a:r>
            <a:r>
              <a:rPr lang="en-US" sz="2200" dirty="0"/>
              <a:t>, -</a:t>
            </a:r>
            <a:r>
              <a:rPr lang="en-US" sz="2200" dirty="0" err="1"/>
              <a:t>range_xy</a:t>
            </a:r>
            <a:r>
              <a:rPr lang="en-US" sz="2200" dirty="0"/>
              <a:t>/2, </a:t>
            </a:r>
            <a:r>
              <a:rPr lang="en-US" sz="2200" dirty="0" err="1"/>
              <a:t>range_xy</a:t>
            </a:r>
            <a:r>
              <a:rPr lang="en-US" sz="2200" dirty="0"/>
              <a:t>/2,</a:t>
            </a:r>
          </a:p>
          <a:p>
            <a:pPr marL="233362" lvl="1" indent="0">
              <a:buNone/>
            </a:pPr>
            <a:r>
              <a:rPr lang="en-US" dirty="0"/>
              <a:t>      	-</a:t>
            </a:r>
            <a:r>
              <a:rPr lang="en-US" dirty="0" err="1"/>
              <a:t>range_xy</a:t>
            </a:r>
            <a:r>
              <a:rPr lang="en-US" dirty="0"/>
              <a:t>/2, </a:t>
            </a:r>
            <a:r>
              <a:rPr lang="en-US" dirty="0" err="1"/>
              <a:t>range_xy</a:t>
            </a:r>
            <a:r>
              <a:rPr lang="en-US" dirty="0"/>
              <a:t>/2 ,</a:t>
            </a:r>
            <a:r>
              <a:rPr lang="en-US" dirty="0" err="1"/>
              <a:t>pulse_duration</a:t>
            </a:r>
            <a:r>
              <a:rPr lang="en-US" dirty="0"/>
              <a:t>, </a:t>
            </a:r>
            <a:r>
              <a:rPr lang="en-US" dirty="0" err="1"/>
              <a:t>sigX</a:t>
            </a:r>
            <a:r>
              <a:rPr lang="en-US" dirty="0"/>
              <a:t>, </a:t>
            </a:r>
            <a:r>
              <a:rPr lang="en-US" dirty="0" err="1"/>
              <a:t>sigX</a:t>
            </a:r>
            <a:r>
              <a:rPr lang="en-US" dirty="0"/>
              <a:t>, z1,</a:t>
            </a:r>
          </a:p>
          <a:p>
            <a:pPr marL="233362" lvl="1" indent="0">
              <a:buNone/>
            </a:pPr>
            <a:r>
              <a:rPr lang="en-US" dirty="0"/>
              <a:t>	</a:t>
            </a:r>
            <a:r>
              <a:rPr lang="en-US" altLang="zh-CN" dirty="0" err="1"/>
              <a:t>pulseEn</a:t>
            </a:r>
            <a:r>
              <a:rPr lang="en-US" altLang="zh-CN" dirty="0"/>
              <a:t>=</a:t>
            </a:r>
            <a:r>
              <a:rPr lang="en-US" altLang="zh-CN" dirty="0" err="1"/>
              <a:t>pulseEnergy,pulseRange</a:t>
            </a:r>
            <a:r>
              <a:rPr lang="en-US" altLang="zh-CN" dirty="0"/>
              <a:t>=</a:t>
            </a:r>
            <a:r>
              <a:rPr lang="en-US" altLang="zh-CN" dirty="0" err="1"/>
              <a:t>pulseRange</a:t>
            </a:r>
            <a:r>
              <a:rPr lang="en-US" altLang="zh-CN" dirty="0"/>
              <a:t>)</a:t>
            </a:r>
          </a:p>
          <a:p>
            <a:pPr marL="233362" lvl="1" indent="0">
              <a:buNone/>
            </a:pPr>
            <a:endParaRPr lang="en-US" dirty="0"/>
          </a:p>
          <a:p>
            <a:pPr lvl="1"/>
            <a:r>
              <a:rPr lang="en-US" altLang="zh-CN" dirty="0" err="1"/>
              <a:t>npoints</a:t>
            </a:r>
            <a:r>
              <a:rPr lang="en-US" altLang="zh-CN" dirty="0"/>
              <a:t> = 2000; </a:t>
            </a:r>
            <a:r>
              <a:rPr lang="en-US" altLang="zh-CN" dirty="0" err="1">
                <a:solidFill>
                  <a:srgbClr val="FF0000"/>
                </a:solidFill>
              </a:rPr>
              <a:t>nz</a:t>
            </a:r>
            <a:r>
              <a:rPr lang="en-US" altLang="zh-CN" dirty="0">
                <a:solidFill>
                  <a:srgbClr val="FF0000"/>
                </a:solidFill>
              </a:rPr>
              <a:t> = 60</a:t>
            </a:r>
            <a:r>
              <a:rPr lang="en-US" altLang="zh-CN" dirty="0"/>
              <a:t>; </a:t>
            </a:r>
            <a:r>
              <a:rPr lang="en-US" altLang="zh-CN" dirty="0" err="1"/>
              <a:t>ekev</a:t>
            </a:r>
            <a:r>
              <a:rPr lang="en-US" altLang="zh-CN" dirty="0"/>
              <a:t> = 6.742;  </a:t>
            </a:r>
            <a:r>
              <a:rPr lang="en-US" altLang="zh-CN" dirty="0" err="1"/>
              <a:t>range_xy</a:t>
            </a:r>
            <a:r>
              <a:rPr lang="en-US" altLang="zh-CN" dirty="0"/>
              <a:t> ~ 2e-3;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pulse_duration</a:t>
            </a:r>
            <a:r>
              <a:rPr lang="en-US" dirty="0">
                <a:solidFill>
                  <a:srgbClr val="FF0000"/>
                </a:solidFill>
              </a:rPr>
              <a:t> = 1, 5, 10e-15</a:t>
            </a:r>
            <a:r>
              <a:rPr lang="en-US" dirty="0"/>
              <a:t>; </a:t>
            </a:r>
            <a:r>
              <a:rPr lang="en-US" dirty="0" err="1"/>
              <a:t>sigX</a:t>
            </a:r>
            <a:r>
              <a:rPr lang="en-US" dirty="0"/>
              <a:t> ~ 11.5e-6; z1 = 235;</a:t>
            </a:r>
          </a:p>
          <a:p>
            <a:pPr lvl="1"/>
            <a:r>
              <a:rPr lang="en-US" dirty="0" err="1"/>
              <a:t>pulseEnergy</a:t>
            </a:r>
            <a:r>
              <a:rPr lang="en-US" dirty="0"/>
              <a:t> = 0.5e-3, </a:t>
            </a:r>
            <a:r>
              <a:rPr lang="en-US" dirty="0" err="1">
                <a:solidFill>
                  <a:srgbClr val="FF0000"/>
                </a:solidFill>
              </a:rPr>
              <a:t>pulseRange</a:t>
            </a:r>
            <a:r>
              <a:rPr lang="en-US" dirty="0">
                <a:solidFill>
                  <a:srgbClr val="FF0000"/>
                </a:solidFill>
              </a:rPr>
              <a:t> = 30</a:t>
            </a:r>
          </a:p>
          <a:p>
            <a:pPr marL="0" lvl="1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47884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 10fs</a:t>
            </a:r>
          </a:p>
        </p:txBody>
      </p:sp>
      <p:sp>
        <p:nvSpPr>
          <p:cNvPr id="30" name="Content Placeholder 29"/>
          <p:cNvSpPr>
            <a:spLocks noGrp="1"/>
          </p:cNvSpPr>
          <p:nvPr>
            <p:ph sz="quarter" idx="14"/>
          </p:nvPr>
        </p:nvSpPr>
        <p:spPr>
          <a:xfrm>
            <a:off x="457200" y="3962400"/>
            <a:ext cx="8108950" cy="2346706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Beam intensity (and log scale) plotted at 2mm slices around focal plane.</a:t>
            </a:r>
          </a:p>
          <a:p>
            <a:pPr lvl="1"/>
            <a:r>
              <a:rPr lang="en-US" dirty="0"/>
              <a:t>Spectrum after asymmetric reflection.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CA" dirty="0"/>
          </a:p>
          <a:p>
            <a:pPr lvl="1"/>
            <a:endParaRPr lang="en-US" dirty="0"/>
          </a:p>
        </p:txBody>
      </p:sp>
      <p:pic>
        <p:nvPicPr>
          <p:cNvPr id="3" name="图片 2" descr="图片包含 游戏机&#10;&#10;描述已自动生成">
            <a:extLst>
              <a:ext uri="{FF2B5EF4-FFF2-40B4-BE49-F238E27FC236}">
                <a16:creationId xmlns:a16="http://schemas.microsoft.com/office/drawing/2014/main" id="{8996C74D-3092-431C-A817-CDD10590F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600" y="1295399"/>
            <a:ext cx="6503512" cy="2438817"/>
          </a:xfrm>
          <a:prstGeom prst="rect">
            <a:avLst/>
          </a:prstGeom>
        </p:spPr>
      </p:pic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07FFD1AA-CE43-440B-B540-0912B3DD0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974" y="1295400"/>
            <a:ext cx="3658226" cy="243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68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 5fs</a:t>
            </a:r>
          </a:p>
        </p:txBody>
      </p:sp>
      <p:sp>
        <p:nvSpPr>
          <p:cNvPr id="30" name="Content Placeholder 29"/>
          <p:cNvSpPr>
            <a:spLocks noGrp="1"/>
          </p:cNvSpPr>
          <p:nvPr>
            <p:ph sz="quarter" idx="14"/>
          </p:nvPr>
        </p:nvSpPr>
        <p:spPr>
          <a:xfrm>
            <a:off x="457200" y="3962400"/>
            <a:ext cx="8108950" cy="2346706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Beam intensity (and log scale) plotted at 2mm slices around focal plane.</a:t>
            </a:r>
          </a:p>
          <a:p>
            <a:pPr lvl="1"/>
            <a:r>
              <a:rPr lang="en-US" dirty="0"/>
              <a:t>Spectrum after asymmetric reflection.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CA" dirty="0"/>
          </a:p>
          <a:p>
            <a:pPr lvl="1"/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96C74D-3092-431C-A817-CDD10590F3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228600" y="1295399"/>
            <a:ext cx="6503512" cy="24388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7FFD1AA-CE43-440B-B540-0912B3DD01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61974" y="1295400"/>
            <a:ext cx="3658225" cy="243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841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 1fs</a:t>
            </a:r>
          </a:p>
        </p:txBody>
      </p:sp>
      <p:sp>
        <p:nvSpPr>
          <p:cNvPr id="30" name="Content Placeholder 29"/>
          <p:cNvSpPr>
            <a:spLocks noGrp="1"/>
          </p:cNvSpPr>
          <p:nvPr>
            <p:ph sz="quarter" idx="14"/>
          </p:nvPr>
        </p:nvSpPr>
        <p:spPr>
          <a:xfrm>
            <a:off x="457200" y="3962400"/>
            <a:ext cx="8108950" cy="2346706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Beam intensity (and log scale) plotted at 2mm slices around focal plane.</a:t>
            </a:r>
          </a:p>
          <a:p>
            <a:pPr lvl="1"/>
            <a:r>
              <a:rPr lang="en-US" dirty="0"/>
              <a:t>Spectrum after asymmetric reflection.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CA" dirty="0"/>
          </a:p>
          <a:p>
            <a:pPr lvl="1"/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96C74D-3092-431C-A817-CDD10590F3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228600" y="1295399"/>
            <a:ext cx="6503512" cy="24388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7FFD1AA-CE43-440B-B540-0912B3DD01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61974" y="1295400"/>
            <a:ext cx="3658225" cy="243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Increas</a:t>
            </a:r>
            <a:r>
              <a:rPr lang="en-US" altLang="zh-CN" dirty="0" err="1"/>
              <a:t>ing</a:t>
            </a:r>
            <a:r>
              <a:rPr lang="en-CA" dirty="0"/>
              <a:t> </a:t>
            </a:r>
            <a:r>
              <a:rPr lang="en-CA" dirty="0" err="1"/>
              <a:t>pulseRange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A9F586D-FF2B-4B06-8A4C-FD2FCEE55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5798" y="1295400"/>
            <a:ext cx="4800001" cy="180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F16894D-9623-498E-A90F-97213B9D1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5799" y="3099411"/>
            <a:ext cx="4800000" cy="180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B206AE9-C012-4C0C-9DD9-C904D861AE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5799" y="4899411"/>
            <a:ext cx="4800000" cy="180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3E2CA60-5250-4127-B8D9-07ACBB1AB959}"/>
              </a:ext>
            </a:extLst>
          </p:cNvPr>
          <p:cNvSpPr txBox="1"/>
          <p:nvPr/>
        </p:nvSpPr>
        <p:spPr>
          <a:xfrm>
            <a:off x="5139807" y="1500662"/>
            <a:ext cx="465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25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D2A548A-DF2A-485B-A6B2-5DB6455032AB}"/>
              </a:ext>
            </a:extLst>
          </p:cNvPr>
          <p:cNvSpPr txBox="1"/>
          <p:nvPr/>
        </p:nvSpPr>
        <p:spPr>
          <a:xfrm>
            <a:off x="5139807" y="3300662"/>
            <a:ext cx="465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30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24742D9-4F1C-4C20-81C2-E7E36A685BB6}"/>
              </a:ext>
            </a:extLst>
          </p:cNvPr>
          <p:cNvSpPr txBox="1"/>
          <p:nvPr/>
        </p:nvSpPr>
        <p:spPr>
          <a:xfrm>
            <a:off x="5139807" y="5100662"/>
            <a:ext cx="465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40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CA41E48-C73A-4135-BA44-835DECB4DE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5284" y="4894863"/>
            <a:ext cx="2700001" cy="180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746CF12-0ABF-4BC0-9E74-27CDC79D27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5799" y="3103422"/>
            <a:ext cx="2700001" cy="180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697B0F4-DF47-471A-A69B-0739836B10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5284" y="1307970"/>
            <a:ext cx="27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054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Incident beam time separation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ED81E47-372E-4D28-81A3-8DCA1E528AF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/>
          <a:stretch/>
        </p:blipFill>
        <p:spPr>
          <a:xfrm>
            <a:off x="2703607" y="1245369"/>
            <a:ext cx="3600000" cy="2400000"/>
          </a:xfrm>
        </p:spPr>
      </p:pic>
      <p:pic>
        <p:nvPicPr>
          <p:cNvPr id="8" name="图片 7" descr="手机屏幕截图&#10;&#10;描述已自动生成">
            <a:extLst>
              <a:ext uri="{FF2B5EF4-FFF2-40B4-BE49-F238E27FC236}">
                <a16:creationId xmlns:a16="http://schemas.microsoft.com/office/drawing/2014/main" id="{61CEFEE8-C3FC-494F-AF8F-352458DB7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607" y="3610200"/>
            <a:ext cx="2700000" cy="180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9861166-FBB2-4626-9D6D-71149ACF0C4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31071" y="1239470"/>
            <a:ext cx="3600000" cy="2400000"/>
          </a:xfrm>
          <a:prstGeom prst="rect">
            <a:avLst/>
          </a:prstGeom>
        </p:spPr>
      </p:pic>
      <p:pic>
        <p:nvPicPr>
          <p:cNvPr id="12" name="图片 11" descr="手机屏幕截图&#10;&#10;描述已自动生成">
            <a:extLst>
              <a:ext uri="{FF2B5EF4-FFF2-40B4-BE49-F238E27FC236}">
                <a16:creationId xmlns:a16="http://schemas.microsoft.com/office/drawing/2014/main" id="{FC1B2BC7-B6E8-469A-B602-FFE7EB667B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1071" y="3607232"/>
            <a:ext cx="2700000" cy="1800000"/>
          </a:xfrm>
          <a:prstGeom prst="rect">
            <a:avLst/>
          </a:prstGeom>
        </p:spPr>
      </p:pic>
      <p:pic>
        <p:nvPicPr>
          <p:cNvPr id="14" name="图片 13" descr="手机屏幕截图&#10;&#10;描述已自动生成">
            <a:extLst>
              <a:ext uri="{FF2B5EF4-FFF2-40B4-BE49-F238E27FC236}">
                <a16:creationId xmlns:a16="http://schemas.microsoft.com/office/drawing/2014/main" id="{99A5A3EA-4550-4FA4-96C4-97E5E82523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143" y="3610200"/>
            <a:ext cx="2700000" cy="1800000"/>
          </a:xfrm>
          <a:prstGeom prst="rect">
            <a:avLst/>
          </a:prstGeom>
        </p:spPr>
      </p:pic>
      <p:pic>
        <p:nvPicPr>
          <p:cNvPr id="16" name="图片 15" descr="手机屏幕截图&#10;&#10;描述已自动生成">
            <a:extLst>
              <a:ext uri="{FF2B5EF4-FFF2-40B4-BE49-F238E27FC236}">
                <a16:creationId xmlns:a16="http://schemas.microsoft.com/office/drawing/2014/main" id="{0C55B9B2-7B38-418B-8F72-E81E63034D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23857" y="1251268"/>
            <a:ext cx="3600000" cy="24000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0922C004-438C-46CF-80BE-65795380250A}"/>
              </a:ext>
            </a:extLst>
          </p:cNvPr>
          <p:cNvSpPr txBox="1"/>
          <p:nvPr/>
        </p:nvSpPr>
        <p:spPr>
          <a:xfrm>
            <a:off x="228600" y="5606732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L: 1fs, M: 5fs, R: 10fs</a:t>
            </a:r>
          </a:p>
          <a:p>
            <a:r>
              <a:rPr lang="en-US" altLang="zh-CN" dirty="0"/>
              <a:t>Question:</a:t>
            </a:r>
          </a:p>
          <a:p>
            <a:r>
              <a:rPr lang="en-US" altLang="zh-CN" dirty="0"/>
              <a:t>	fixing </a:t>
            </a:r>
            <a:r>
              <a:rPr lang="en-US" altLang="zh-CN" dirty="0" err="1"/>
              <a:t>nz</a:t>
            </a:r>
            <a:r>
              <a:rPr lang="en-US" altLang="zh-CN" dirty="0"/>
              <a:t> and </a:t>
            </a:r>
            <a:r>
              <a:rPr lang="en-US" altLang="zh-CN" dirty="0" err="1"/>
              <a:t>pulseRange</a:t>
            </a:r>
            <a:r>
              <a:rPr lang="en-US" altLang="zh-CN" dirty="0"/>
              <a:t> seemingly produce the exact same </a:t>
            </a:r>
            <a:r>
              <a:rPr lang="en-US" altLang="zh-CN" dirty="0" err="1"/>
              <a:t>nz</a:t>
            </a:r>
            <a:r>
              <a:rPr lang="en-US" altLang="zh-CN" dirty="0"/>
              <a:t> slices regardless of pulse duration. What is the time separation between </a:t>
            </a:r>
            <a:r>
              <a:rPr lang="en-US" altLang="zh-CN" dirty="0" err="1"/>
              <a:t>nz</a:t>
            </a:r>
            <a:r>
              <a:rPr lang="en-US" altLang="zh-CN" dirty="0"/>
              <a:t> slices?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8894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ESENTER_VERSION" val="6"/>
  <p:tag name="ARTICULATE_PROJECT_CHECK" val="0"/>
  <p:tag name="ARTICULATE_PROJECT_OPEN" val="0"/>
</p:tagLst>
</file>

<file path=ppt/theme/theme1.xml><?xml version="1.0" encoding="utf-8"?>
<a:theme xmlns:a="http://schemas.openxmlformats.org/drawingml/2006/main" name="Blank">
  <a:themeElements>
    <a:clrScheme name="SLAC_RevisedPalette_2012">
      <a:dk1>
        <a:srgbClr val="000000"/>
      </a:dk1>
      <a:lt1>
        <a:sysClr val="window" lastClr="FFFFFF"/>
      </a:lt1>
      <a:dk2>
        <a:srgbClr val="E17000"/>
      </a:dk2>
      <a:lt2>
        <a:srgbClr val="A4001D"/>
      </a:lt2>
      <a:accent1>
        <a:srgbClr val="A4001D"/>
      </a:accent1>
      <a:accent2>
        <a:srgbClr val="E17000"/>
      </a:accent2>
      <a:accent3>
        <a:srgbClr val="4D4F53"/>
      </a:accent3>
      <a:accent4>
        <a:srgbClr val="545455"/>
      </a:accent4>
      <a:accent5>
        <a:srgbClr val="0099CC"/>
      </a:accent5>
      <a:accent6>
        <a:srgbClr val="69BE28"/>
      </a:accent6>
      <a:hlink>
        <a:srgbClr val="A4001D"/>
      </a:hlink>
      <a:folHlink>
        <a:srgbClr val="A4001D"/>
      </a:folHlink>
    </a:clrScheme>
    <a:fontScheme name="TH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reasOfScience xmlns="be4c3ea6-cad5-4867-91d9-7216788d6e80"/>
    <ContentCategory1 xmlns="be4c3ea6-cad5-4867-91d9-7216788d6e80">Talks</ContentCategory1>
    <PublishingExpirationDate xmlns="http://schemas.microsoft.com/sharepoint/v3" xsi:nil="true"/>
    <Instruments xmlns="be4c3ea6-cad5-4867-91d9-7216788d6e80">
      <Value>7</Value>
    </Instruments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09C022A5BACE4D8A86646BFE6F373A" ma:contentTypeVersion="6" ma:contentTypeDescription="Create a new document." ma:contentTypeScope="" ma:versionID="fa09eca8e9885d653412965b564ef40e">
  <xsd:schema xmlns:xsd="http://www.w3.org/2001/XMLSchema" xmlns:xs="http://www.w3.org/2001/XMLSchema" xmlns:p="http://schemas.microsoft.com/office/2006/metadata/properties" xmlns:ns1="http://schemas.microsoft.com/sharepoint/v3" xmlns:ns2="be4c3ea6-cad5-4867-91d9-7216788d6e80" targetNamespace="http://schemas.microsoft.com/office/2006/metadata/properties" ma:root="true" ma:fieldsID="5e650a32204f281424193f6b0635a9f5" ns1:_="" ns2:_="">
    <xsd:import namespace="http://schemas.microsoft.com/sharepoint/v3"/>
    <xsd:import namespace="be4c3ea6-cad5-4867-91d9-7216788d6e80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AreasOfScience" minOccurs="0"/>
                <xsd:element ref="ns2:Instruments" minOccurs="0"/>
                <xsd:element ref="ns2:ContentCategory1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4c3ea6-cad5-4867-91d9-7216788d6e80" elementFormDefault="qualified">
    <xsd:import namespace="http://schemas.microsoft.com/office/2006/documentManagement/types"/>
    <xsd:import namespace="http://schemas.microsoft.com/office/infopath/2007/PartnerControls"/>
    <xsd:element name="AreasOfScience" ma:index="10" nillable="true" ma:displayName="AreasOfScience" ma:list="{e1f02b6c-c9b2-4349-9939-471bf3a1aa7d}" ma:internalName="AreasOfScience" ma:showField="Title" ma:web="be4c3ea6-cad5-4867-91d9-7216788d6e8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Instruments" ma:index="11" nillable="true" ma:displayName="Instruments" ma:list="{b890da74-bd63-4911-b17a-af6e8f3c956b}" ma:internalName="Instruments" ma:showField="Title" ma:web="be4c3ea6-cad5-4867-91d9-7216788d6e80" ma:requiredMultiChoice="tru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ontentCategory1" ma:index="12" nillable="true" ma:displayName="ContentCategory" ma:format="Dropdown" ma:internalName="ContentCategory1">
      <xsd:simpleType>
        <xsd:restriction base="dms:Choice">
          <xsd:enumeration value="Articles"/>
          <xsd:enumeration value="Design Documents"/>
          <xsd:enumeration value="Posters"/>
          <xsd:enumeration value="Talks"/>
          <xsd:enumeration value="XFEL Facilities"/>
          <xsd:enumeration value="X-Ray Interest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DC465C-0AFA-4B02-8D00-CB14DF55DD98}">
  <ds:schemaRefs>
    <ds:schemaRef ds:uri="http://schemas.microsoft.com/office/2006/metadata/properties"/>
    <ds:schemaRef ds:uri="http://schemas.microsoft.com/office/infopath/2007/PartnerControls"/>
    <ds:schemaRef ds:uri="be4c3ea6-cad5-4867-91d9-7216788d6e80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0D38D205-A273-4ABA-A83A-77DB3B1F880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20C2239-B20E-4DE6-814B-AECCA40A80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be4c3ea6-cad5-4867-91d9-7216788d6e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SLAC_PPT_052412</Template>
  <TotalTime>0</TotalTime>
  <Words>307</Words>
  <Application>Microsoft Office PowerPoint</Application>
  <PresentationFormat>全屏显示(4:3)</PresentationFormat>
  <Paragraphs>60</Paragraphs>
  <Slides>8</Slides>
  <Notes>8</Notes>
  <HiddenSlides>1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1" baseType="lpstr">
      <vt:lpstr>Arial</vt:lpstr>
      <vt:lpstr>Calibri</vt:lpstr>
      <vt:lpstr>Blank</vt:lpstr>
      <vt:lpstr>Questions regarding WPG</vt:lpstr>
      <vt:lpstr>Schematics</vt:lpstr>
      <vt:lpstr>Sampling parameters</vt:lpstr>
      <vt:lpstr>Results 10fs</vt:lpstr>
      <vt:lpstr>Results 5fs</vt:lpstr>
      <vt:lpstr>Results 1fs</vt:lpstr>
      <vt:lpstr>Increasing pulseRange</vt:lpstr>
      <vt:lpstr>Incident beam time separation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SLAC Presentation Template - White</dc:title>
  <dc:creator/>
  <cp:lastModifiedBy/>
  <cp:revision>1</cp:revision>
  <dcterms:created xsi:type="dcterms:W3CDTF">2012-06-11T23:50:00Z</dcterms:created>
  <dcterms:modified xsi:type="dcterms:W3CDTF">2020-05-20T16:35:29Z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0x0101003309C022A5BACE4D8A86646BFE6F373A</vt:lpwstr>
  </property>
</Properties>
</file>